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83264455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83264455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2ab8ba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2ab8ba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42ab8bac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42ab8bac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42ab8bac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42ab8bac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42ab8baca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42ab8baca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42ab8baca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42ab8bac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42ab8bac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42ab8bac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42ab8baca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42ab8bac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42ab8bac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42ab8bac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42ab8bac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42ab8bac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42ab8baca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42ab8baca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42ab8bac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42ab8bac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42ab8bac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42ab8bac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42ab8baca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42ab8baca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42ab8bac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42ab8bac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80c3739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80c3739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80c3739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80c3739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80c37393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80c3739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80c3739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80c3739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80c37393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80c37393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83264455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83264455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8326445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8326445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0.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48.png"/><Relationship Id="rId9" Type="http://schemas.openxmlformats.org/officeDocument/2006/relationships/image" Target="../media/image44.png"/><Relationship Id="rId5" Type="http://schemas.openxmlformats.org/officeDocument/2006/relationships/image" Target="../media/image35.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5.png"/><Relationship Id="rId5" Type="http://schemas.openxmlformats.org/officeDocument/2006/relationships/image" Target="../media/image14.pn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3.png"/><Relationship Id="rId5" Type="http://schemas.openxmlformats.org/officeDocument/2006/relationships/image" Target="../media/image17.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13383" y="1259375"/>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ENEMIES AI</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s"/>
              <a:t>Fernando Freixinet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729450" y="63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MERGER</a:t>
            </a:r>
            <a:endParaRPr/>
          </a:p>
        </p:txBody>
      </p:sp>
      <p:sp>
        <p:nvSpPr>
          <p:cNvPr id="163" name="Google Shape;163;p22"/>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 and damage</a:t>
            </a:r>
            <a:endParaRPr/>
          </a:p>
          <a:p>
            <a:pPr indent="-311150" lvl="0" marL="457200" rtl="0" algn="l">
              <a:spcBef>
                <a:spcPts val="0"/>
              </a:spcBef>
              <a:spcAft>
                <a:spcPts val="0"/>
              </a:spcAft>
              <a:buSzPts val="1300"/>
              <a:buChar char="●"/>
            </a:pPr>
            <a:r>
              <a:rPr lang="es"/>
              <a:t>They will attack or call more monster of the same type at a similar rate</a:t>
            </a:r>
            <a:endParaRPr/>
          </a:p>
          <a:p>
            <a:pPr indent="-311150" lvl="0" marL="457200" rtl="0" algn="l">
              <a:spcBef>
                <a:spcPts val="0"/>
              </a:spcBef>
              <a:spcAft>
                <a:spcPts val="0"/>
              </a:spcAft>
              <a:buSzPts val="1300"/>
              <a:buChar char="●"/>
            </a:pPr>
            <a:r>
              <a:rPr lang="es"/>
              <a:t>If the number of monsters reaches certain point, they can merge into a more powerful enemy</a:t>
            </a:r>
            <a:endParaRPr/>
          </a:p>
        </p:txBody>
      </p:sp>
      <p:pic>
        <p:nvPicPr>
          <p:cNvPr id="164" name="Google Shape;164;p22"/>
          <p:cNvPicPr preferRelativeResize="0"/>
          <p:nvPr/>
        </p:nvPicPr>
        <p:blipFill>
          <a:blip r:embed="rId3">
            <a:alphaModFix/>
          </a:blip>
          <a:stretch>
            <a:fillRect/>
          </a:stretch>
        </p:blipFill>
        <p:spPr>
          <a:xfrm>
            <a:off x="420625" y="3647222"/>
            <a:ext cx="1202876" cy="1276878"/>
          </a:xfrm>
          <a:prstGeom prst="rect">
            <a:avLst/>
          </a:prstGeom>
          <a:noFill/>
          <a:ln>
            <a:noFill/>
          </a:ln>
        </p:spPr>
      </p:pic>
      <p:pic>
        <p:nvPicPr>
          <p:cNvPr id="165" name="Google Shape;165;p22"/>
          <p:cNvPicPr preferRelativeResize="0"/>
          <p:nvPr/>
        </p:nvPicPr>
        <p:blipFill>
          <a:blip r:embed="rId4">
            <a:alphaModFix/>
          </a:blip>
          <a:stretch>
            <a:fillRect/>
          </a:stretch>
        </p:blipFill>
        <p:spPr>
          <a:xfrm>
            <a:off x="2545750" y="2933320"/>
            <a:ext cx="1202875" cy="1990775"/>
          </a:xfrm>
          <a:prstGeom prst="rect">
            <a:avLst/>
          </a:prstGeom>
          <a:noFill/>
          <a:ln>
            <a:noFill/>
          </a:ln>
        </p:spPr>
      </p:pic>
      <p:cxnSp>
        <p:nvCxnSpPr>
          <p:cNvPr id="166" name="Google Shape;166;p22"/>
          <p:cNvCxnSpPr/>
          <p:nvPr/>
        </p:nvCxnSpPr>
        <p:spPr>
          <a:xfrm>
            <a:off x="1874323" y="4308762"/>
            <a:ext cx="540600" cy="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2"/>
          <p:cNvSpPr txBox="1"/>
          <p:nvPr/>
        </p:nvSpPr>
        <p:spPr>
          <a:xfrm>
            <a:off x="1874325" y="3778300"/>
            <a:ext cx="4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3x</a:t>
            </a:r>
            <a:endParaRPr/>
          </a:p>
        </p:txBody>
      </p:sp>
      <p:pic>
        <p:nvPicPr>
          <p:cNvPr id="168" name="Google Shape;168;p22"/>
          <p:cNvPicPr preferRelativeResize="0"/>
          <p:nvPr/>
        </p:nvPicPr>
        <p:blipFill>
          <a:blip r:embed="rId3">
            <a:alphaModFix/>
          </a:blip>
          <a:stretch>
            <a:fillRect/>
          </a:stretch>
        </p:blipFill>
        <p:spPr>
          <a:xfrm>
            <a:off x="5089275" y="3647222"/>
            <a:ext cx="1202876" cy="1276878"/>
          </a:xfrm>
          <a:prstGeom prst="rect">
            <a:avLst/>
          </a:prstGeom>
          <a:noFill/>
          <a:ln>
            <a:noFill/>
          </a:ln>
        </p:spPr>
      </p:pic>
      <p:cxnSp>
        <p:nvCxnSpPr>
          <p:cNvPr id="169" name="Google Shape;169;p22"/>
          <p:cNvCxnSpPr/>
          <p:nvPr/>
        </p:nvCxnSpPr>
        <p:spPr>
          <a:xfrm>
            <a:off x="6579873" y="4308762"/>
            <a:ext cx="540600" cy="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22"/>
          <p:cNvSpPr txBox="1"/>
          <p:nvPr/>
        </p:nvSpPr>
        <p:spPr>
          <a:xfrm>
            <a:off x="6699875" y="3778300"/>
            <a:ext cx="4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8</a:t>
            </a:r>
            <a:r>
              <a:rPr lang="es"/>
              <a:t>x</a:t>
            </a:r>
            <a:endParaRPr/>
          </a:p>
        </p:txBody>
      </p:sp>
      <p:pic>
        <p:nvPicPr>
          <p:cNvPr id="171" name="Google Shape;171;p22"/>
          <p:cNvPicPr preferRelativeResize="0"/>
          <p:nvPr/>
        </p:nvPicPr>
        <p:blipFill>
          <a:blip r:embed="rId5">
            <a:alphaModFix/>
          </a:blip>
          <a:stretch>
            <a:fillRect/>
          </a:stretch>
        </p:blipFill>
        <p:spPr>
          <a:xfrm>
            <a:off x="7224523" y="3195200"/>
            <a:ext cx="1662726" cy="181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729450" y="634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REWARD</a:t>
            </a:r>
            <a:endParaRPr/>
          </a:p>
        </p:txBody>
      </p:sp>
      <p:sp>
        <p:nvSpPr>
          <p:cNvPr id="177" name="Google Shape;177;p23"/>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These enemies have increased health/defense and probability to flee</a:t>
            </a:r>
            <a:endParaRPr/>
          </a:p>
          <a:p>
            <a:pPr indent="-311150" lvl="0" marL="457200" rtl="0" algn="l">
              <a:spcBef>
                <a:spcPts val="0"/>
              </a:spcBef>
              <a:spcAft>
                <a:spcPts val="0"/>
              </a:spcAft>
              <a:buSzPts val="1300"/>
              <a:buChar char="●"/>
            </a:pPr>
            <a:r>
              <a:rPr lang="es"/>
              <a:t>When slain, they will give a valuable reward </a:t>
            </a:r>
            <a:endParaRPr/>
          </a:p>
        </p:txBody>
      </p:sp>
      <p:pic>
        <p:nvPicPr>
          <p:cNvPr id="178" name="Google Shape;178;p23"/>
          <p:cNvPicPr preferRelativeResize="0"/>
          <p:nvPr/>
        </p:nvPicPr>
        <p:blipFill>
          <a:blip r:embed="rId3">
            <a:alphaModFix/>
          </a:blip>
          <a:stretch>
            <a:fillRect/>
          </a:stretch>
        </p:blipFill>
        <p:spPr>
          <a:xfrm>
            <a:off x="3527450" y="3366775"/>
            <a:ext cx="1520100" cy="1435652"/>
          </a:xfrm>
          <a:prstGeom prst="rect">
            <a:avLst/>
          </a:prstGeom>
          <a:noFill/>
          <a:ln>
            <a:noFill/>
          </a:ln>
        </p:spPr>
      </p:pic>
      <p:pic>
        <p:nvPicPr>
          <p:cNvPr id="179" name="Google Shape;179;p23"/>
          <p:cNvPicPr preferRelativeResize="0"/>
          <p:nvPr/>
        </p:nvPicPr>
        <p:blipFill>
          <a:blip r:embed="rId4">
            <a:alphaModFix/>
          </a:blip>
          <a:stretch>
            <a:fillRect/>
          </a:stretch>
        </p:blipFill>
        <p:spPr>
          <a:xfrm>
            <a:off x="693975" y="3133388"/>
            <a:ext cx="1580475" cy="1616100"/>
          </a:xfrm>
          <a:prstGeom prst="rect">
            <a:avLst/>
          </a:prstGeom>
          <a:noFill/>
          <a:ln>
            <a:noFill/>
          </a:ln>
        </p:spPr>
      </p:pic>
      <p:pic>
        <p:nvPicPr>
          <p:cNvPr id="180" name="Google Shape;180;p23"/>
          <p:cNvPicPr preferRelativeResize="0"/>
          <p:nvPr/>
        </p:nvPicPr>
        <p:blipFill>
          <a:blip r:embed="rId5">
            <a:alphaModFix/>
          </a:blip>
          <a:stretch>
            <a:fillRect/>
          </a:stretch>
        </p:blipFill>
        <p:spPr>
          <a:xfrm>
            <a:off x="6626875" y="3160118"/>
            <a:ext cx="1479175" cy="1848957"/>
          </a:xfrm>
          <a:prstGeom prst="rect">
            <a:avLst/>
          </a:prstGeom>
          <a:noFill/>
          <a:ln>
            <a:noFill/>
          </a:ln>
        </p:spPr>
      </p:pic>
      <p:sp>
        <p:nvSpPr>
          <p:cNvPr id="181" name="Google Shape;181;p23"/>
          <p:cNvSpPr txBox="1"/>
          <p:nvPr/>
        </p:nvSpPr>
        <p:spPr>
          <a:xfrm>
            <a:off x="959325" y="2759925"/>
            <a:ext cx="11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Gold</a:t>
            </a:r>
            <a:endParaRPr/>
          </a:p>
        </p:txBody>
      </p:sp>
      <p:sp>
        <p:nvSpPr>
          <p:cNvPr id="182" name="Google Shape;182;p23"/>
          <p:cNvSpPr txBox="1"/>
          <p:nvPr/>
        </p:nvSpPr>
        <p:spPr>
          <a:xfrm>
            <a:off x="3753313" y="2759925"/>
            <a:ext cx="139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XP</a:t>
            </a:r>
            <a:endParaRPr/>
          </a:p>
        </p:txBody>
      </p:sp>
      <p:sp>
        <p:nvSpPr>
          <p:cNvPr id="183" name="Google Shape;183;p23"/>
          <p:cNvSpPr txBox="1"/>
          <p:nvPr/>
        </p:nvSpPr>
        <p:spPr>
          <a:xfrm>
            <a:off x="6626875" y="2759925"/>
            <a:ext cx="152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Item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OTHER USES OF AI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729450" y="654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AGGRO</a:t>
            </a:r>
            <a:endParaRPr/>
          </a:p>
        </p:txBody>
      </p:sp>
      <p:sp>
        <p:nvSpPr>
          <p:cNvPr id="194" name="Google Shape;194;p25"/>
          <p:cNvSpPr txBox="1"/>
          <p:nvPr>
            <p:ph idx="1" type="body"/>
          </p:nvPr>
        </p:nvSpPr>
        <p:spPr>
          <a:xfrm>
            <a:off x="729450" y="17172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When the player is in the world scene, if they pass near a enemy it will start chasing the player</a:t>
            </a:r>
            <a:endParaRPr/>
          </a:p>
          <a:p>
            <a:pPr indent="-311150" lvl="0" marL="457200" rtl="0" algn="l">
              <a:spcBef>
                <a:spcPts val="0"/>
              </a:spcBef>
              <a:spcAft>
                <a:spcPts val="0"/>
              </a:spcAft>
              <a:buSzPts val="1300"/>
              <a:buChar char="●"/>
            </a:pPr>
            <a:r>
              <a:rPr lang="es"/>
              <a:t>If the party is underleveled, enemies will aggro with more range and chase with more speed</a:t>
            </a:r>
            <a:endParaRPr/>
          </a:p>
        </p:txBody>
      </p:sp>
      <p:pic>
        <p:nvPicPr>
          <p:cNvPr id="195" name="Google Shape;195;p25"/>
          <p:cNvPicPr preferRelativeResize="0"/>
          <p:nvPr/>
        </p:nvPicPr>
        <p:blipFill>
          <a:blip r:embed="rId3">
            <a:alphaModFix/>
          </a:blip>
          <a:stretch>
            <a:fillRect/>
          </a:stretch>
        </p:blipFill>
        <p:spPr>
          <a:xfrm>
            <a:off x="5084900" y="2501625"/>
            <a:ext cx="2120700" cy="212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729450" y="643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FLEE</a:t>
            </a:r>
            <a:endParaRPr/>
          </a:p>
        </p:txBody>
      </p:sp>
      <p:sp>
        <p:nvSpPr>
          <p:cNvPr id="201" name="Google Shape;201;p26"/>
          <p:cNvSpPr txBox="1"/>
          <p:nvPr>
            <p:ph idx="1" type="body"/>
          </p:nvPr>
        </p:nvSpPr>
        <p:spPr>
          <a:xfrm>
            <a:off x="729450" y="1697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party is overleveled for the current zone, enemies will flee on seeing them</a:t>
            </a:r>
            <a:endParaRPr/>
          </a:p>
          <a:p>
            <a:pPr indent="-311150" lvl="0" marL="457200" rtl="0" algn="l">
              <a:spcBef>
                <a:spcPts val="0"/>
              </a:spcBef>
              <a:spcAft>
                <a:spcPts val="0"/>
              </a:spcAft>
              <a:buSzPts val="1300"/>
              <a:buChar char="●"/>
            </a:pPr>
            <a:r>
              <a:rPr lang="es"/>
              <a:t>This happens in the world and combat scenes</a:t>
            </a:r>
            <a:endParaRPr/>
          </a:p>
        </p:txBody>
      </p:sp>
      <p:pic>
        <p:nvPicPr>
          <p:cNvPr id="202" name="Google Shape;202;p26"/>
          <p:cNvPicPr preferRelativeResize="0"/>
          <p:nvPr/>
        </p:nvPicPr>
        <p:blipFill>
          <a:blip r:embed="rId3">
            <a:alphaModFix/>
          </a:blip>
          <a:stretch>
            <a:fillRect/>
          </a:stretch>
        </p:blipFill>
        <p:spPr>
          <a:xfrm>
            <a:off x="5783675" y="2398325"/>
            <a:ext cx="2634475" cy="2634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729450" y="61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BLOCK ESCAPE </a:t>
            </a:r>
            <a:endParaRPr/>
          </a:p>
        </p:txBody>
      </p:sp>
      <p:sp>
        <p:nvSpPr>
          <p:cNvPr id="208" name="Google Shape;208;p27"/>
          <p:cNvSpPr txBox="1"/>
          <p:nvPr>
            <p:ph idx="1" type="body"/>
          </p:nvPr>
        </p:nvSpPr>
        <p:spPr>
          <a:xfrm>
            <a:off x="729450" y="17910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party tries to flee and fails, the enemies will use this </a:t>
            </a:r>
            <a:r>
              <a:rPr lang="es"/>
              <a:t>opportunity</a:t>
            </a:r>
            <a:r>
              <a:rPr lang="es"/>
              <a:t> to attack </a:t>
            </a:r>
            <a:endParaRPr/>
          </a:p>
        </p:txBody>
      </p:sp>
      <p:pic>
        <p:nvPicPr>
          <p:cNvPr id="209" name="Google Shape;209;p27"/>
          <p:cNvPicPr preferRelativeResize="0"/>
          <p:nvPr/>
        </p:nvPicPr>
        <p:blipFill>
          <a:blip r:embed="rId3">
            <a:alphaModFix/>
          </a:blip>
          <a:stretch>
            <a:fillRect/>
          </a:stretch>
        </p:blipFill>
        <p:spPr>
          <a:xfrm>
            <a:off x="943899" y="2571749"/>
            <a:ext cx="3188601" cy="1846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727650" y="632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ITEM USAGE</a:t>
            </a:r>
            <a:endParaRPr/>
          </a:p>
        </p:txBody>
      </p:sp>
      <p:sp>
        <p:nvSpPr>
          <p:cNvPr id="215" name="Google Shape;215;p28"/>
          <p:cNvSpPr txBox="1"/>
          <p:nvPr>
            <p:ph idx="1" type="body"/>
          </p:nvPr>
        </p:nvSpPr>
        <p:spPr>
          <a:xfrm>
            <a:off x="727650" y="16877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enemy is able to drop a specific item and certain conditions are met during battle, the enemy will use the item</a:t>
            </a:r>
            <a:endParaRPr/>
          </a:p>
        </p:txBody>
      </p:sp>
      <p:pic>
        <p:nvPicPr>
          <p:cNvPr id="216" name="Google Shape;216;p28"/>
          <p:cNvPicPr preferRelativeResize="0"/>
          <p:nvPr/>
        </p:nvPicPr>
        <p:blipFill>
          <a:blip r:embed="rId3">
            <a:alphaModFix/>
          </a:blip>
          <a:stretch>
            <a:fillRect/>
          </a:stretch>
        </p:blipFill>
        <p:spPr>
          <a:xfrm>
            <a:off x="1111925" y="2571750"/>
            <a:ext cx="1854650" cy="2130200"/>
          </a:xfrm>
          <a:prstGeom prst="rect">
            <a:avLst/>
          </a:prstGeom>
          <a:noFill/>
          <a:ln>
            <a:noFill/>
          </a:ln>
        </p:spPr>
      </p:pic>
      <p:pic>
        <p:nvPicPr>
          <p:cNvPr id="217" name="Google Shape;217;p28"/>
          <p:cNvPicPr preferRelativeResize="0"/>
          <p:nvPr/>
        </p:nvPicPr>
        <p:blipFill>
          <a:blip r:embed="rId4">
            <a:alphaModFix/>
          </a:blip>
          <a:stretch>
            <a:fillRect/>
          </a:stretch>
        </p:blipFill>
        <p:spPr>
          <a:xfrm>
            <a:off x="3829950" y="2619275"/>
            <a:ext cx="2550075" cy="2035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type="title"/>
          </p:nvPr>
        </p:nvSpPr>
        <p:spPr>
          <a:xfrm>
            <a:off x="727650" y="61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ENEMY TAMING / CHARMING</a:t>
            </a:r>
            <a:endParaRPr/>
          </a:p>
        </p:txBody>
      </p:sp>
      <p:sp>
        <p:nvSpPr>
          <p:cNvPr id="223" name="Google Shape;223;p29"/>
          <p:cNvSpPr txBox="1"/>
          <p:nvPr>
            <p:ph idx="1" type="body"/>
          </p:nvPr>
        </p:nvSpPr>
        <p:spPr>
          <a:xfrm>
            <a:off x="727650" y="17099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 If an enemy is charmed (altered state) it will fight with your party for a number of turns, but you can’t control it</a:t>
            </a:r>
            <a:endParaRPr/>
          </a:p>
          <a:p>
            <a:pPr indent="-311150" lvl="0" marL="457200" rtl="0" algn="l">
              <a:spcBef>
                <a:spcPts val="0"/>
              </a:spcBef>
              <a:spcAft>
                <a:spcPts val="0"/>
              </a:spcAft>
              <a:buSzPts val="1300"/>
              <a:buChar char="●"/>
            </a:pPr>
            <a:r>
              <a:rPr lang="es"/>
              <a:t>If you use certain abilities and/or items onto an enemy it may want to join your party when slain. This only applies to some games of the saga but these enemies act like complete characters so you can equip and control them. </a:t>
            </a:r>
            <a:endParaRPr/>
          </a:p>
          <a:p>
            <a:pPr indent="0" lvl="0" marL="457200" rtl="0" algn="l">
              <a:spcBef>
                <a:spcPts val="1200"/>
              </a:spcBef>
              <a:spcAft>
                <a:spcPts val="1200"/>
              </a:spcAft>
              <a:buNone/>
            </a:pPr>
            <a:r>
              <a:t/>
            </a:r>
            <a:endParaRPr/>
          </a:p>
        </p:txBody>
      </p:sp>
      <p:pic>
        <p:nvPicPr>
          <p:cNvPr id="224" name="Google Shape;224;p29"/>
          <p:cNvPicPr preferRelativeResize="0"/>
          <p:nvPr/>
        </p:nvPicPr>
        <p:blipFill>
          <a:blip r:embed="rId3">
            <a:alphaModFix/>
          </a:blip>
          <a:stretch>
            <a:fillRect/>
          </a:stretch>
        </p:blipFill>
        <p:spPr>
          <a:xfrm>
            <a:off x="727650" y="2960375"/>
            <a:ext cx="3678199" cy="2026350"/>
          </a:xfrm>
          <a:prstGeom prst="rect">
            <a:avLst/>
          </a:prstGeom>
          <a:noFill/>
          <a:ln>
            <a:noFill/>
          </a:ln>
        </p:spPr>
      </p:pic>
      <p:pic>
        <p:nvPicPr>
          <p:cNvPr id="225" name="Google Shape;225;p29"/>
          <p:cNvPicPr preferRelativeResize="0"/>
          <p:nvPr/>
        </p:nvPicPr>
        <p:blipFill>
          <a:blip r:embed="rId4">
            <a:alphaModFix/>
          </a:blip>
          <a:stretch>
            <a:fillRect/>
          </a:stretch>
        </p:blipFill>
        <p:spPr>
          <a:xfrm>
            <a:off x="5032825" y="2960375"/>
            <a:ext cx="3606801" cy="2026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EXAMPLE BOSSES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727650" y="602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MALICIOUS GREY GORDON</a:t>
            </a:r>
            <a:endParaRPr/>
          </a:p>
        </p:txBody>
      </p:sp>
      <p:sp>
        <p:nvSpPr>
          <p:cNvPr id="236" name="Google Shape;236;p31"/>
          <p:cNvSpPr txBox="1"/>
          <p:nvPr>
            <p:ph idx="1" type="body"/>
          </p:nvPr>
        </p:nvSpPr>
        <p:spPr>
          <a:xfrm>
            <a:off x="727650" y="18058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This boss is a spawner and a support</a:t>
            </a:r>
            <a:endParaRPr/>
          </a:p>
          <a:p>
            <a:pPr indent="-311150" lvl="0" marL="457200" rtl="0" algn="l">
              <a:spcBef>
                <a:spcPts val="0"/>
              </a:spcBef>
              <a:spcAft>
                <a:spcPts val="0"/>
              </a:spcAft>
              <a:buSzPts val="1300"/>
              <a:buChar char="●"/>
            </a:pPr>
            <a:r>
              <a:rPr lang="es"/>
              <a:t>The spawned monsters are casters and supports</a:t>
            </a:r>
            <a:endParaRPr/>
          </a:p>
          <a:p>
            <a:pPr indent="-311150" lvl="0" marL="457200" rtl="0" algn="l">
              <a:spcBef>
                <a:spcPts val="0"/>
              </a:spcBef>
              <a:spcAft>
                <a:spcPts val="0"/>
              </a:spcAft>
              <a:buSzPts val="1300"/>
              <a:buChar char="●"/>
            </a:pPr>
            <a:r>
              <a:rPr lang="es"/>
              <a:t>Its attacks and those of their allies are almost-all altered states</a:t>
            </a:r>
            <a:endParaRPr/>
          </a:p>
        </p:txBody>
      </p:sp>
      <p:pic>
        <p:nvPicPr>
          <p:cNvPr id="237" name="Google Shape;237;p31"/>
          <p:cNvPicPr preferRelativeResize="0"/>
          <p:nvPr/>
        </p:nvPicPr>
        <p:blipFill>
          <a:blip r:embed="rId3">
            <a:alphaModFix/>
          </a:blip>
          <a:stretch>
            <a:fillRect/>
          </a:stretch>
        </p:blipFill>
        <p:spPr>
          <a:xfrm>
            <a:off x="5938005" y="2125300"/>
            <a:ext cx="2478351" cy="2885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COMBAT ARCHETYPES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729450" y="624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MORTAMOR</a:t>
            </a:r>
            <a:endParaRPr/>
          </a:p>
        </p:txBody>
      </p:sp>
      <p:sp>
        <p:nvSpPr>
          <p:cNvPr id="243" name="Google Shape;243;p32"/>
          <p:cNvSpPr txBox="1"/>
          <p:nvPr>
            <p:ph idx="1" type="body"/>
          </p:nvPr>
        </p:nvSpPr>
        <p:spPr>
          <a:xfrm>
            <a:off x="729450" y="15254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1. Caster</a:t>
            </a:r>
            <a:endParaRPr/>
          </a:p>
          <a:p>
            <a:pPr indent="-311150" lvl="0" marL="457200" rtl="0" algn="l">
              <a:spcBef>
                <a:spcPts val="0"/>
              </a:spcBef>
              <a:spcAft>
                <a:spcPts val="0"/>
              </a:spcAft>
              <a:buSzPts val="1300"/>
              <a:buChar char="●"/>
            </a:pPr>
            <a:r>
              <a:rPr lang="es"/>
              <a:t>2. Anti-Tank</a:t>
            </a:r>
            <a:endParaRPr/>
          </a:p>
          <a:p>
            <a:pPr indent="-311150" lvl="0" marL="457200" rtl="0" algn="l">
              <a:spcBef>
                <a:spcPts val="0"/>
              </a:spcBef>
              <a:spcAft>
                <a:spcPts val="0"/>
              </a:spcAft>
              <a:buSzPts val="1300"/>
              <a:buChar char="●"/>
            </a:pPr>
            <a:r>
              <a:rPr lang="es"/>
              <a:t>3. Caster + 2x Supports</a:t>
            </a:r>
            <a:endParaRPr/>
          </a:p>
        </p:txBody>
      </p:sp>
      <p:pic>
        <p:nvPicPr>
          <p:cNvPr id="244" name="Google Shape;244;p32"/>
          <p:cNvPicPr preferRelativeResize="0"/>
          <p:nvPr/>
        </p:nvPicPr>
        <p:blipFill>
          <a:blip r:embed="rId3">
            <a:alphaModFix/>
          </a:blip>
          <a:stretch>
            <a:fillRect/>
          </a:stretch>
        </p:blipFill>
        <p:spPr>
          <a:xfrm>
            <a:off x="832750" y="3015750"/>
            <a:ext cx="2008350" cy="1606675"/>
          </a:xfrm>
          <a:prstGeom prst="rect">
            <a:avLst/>
          </a:prstGeom>
          <a:noFill/>
          <a:ln>
            <a:noFill/>
          </a:ln>
        </p:spPr>
      </p:pic>
      <p:pic>
        <p:nvPicPr>
          <p:cNvPr id="245" name="Google Shape;245;p32"/>
          <p:cNvPicPr preferRelativeResize="0"/>
          <p:nvPr/>
        </p:nvPicPr>
        <p:blipFill>
          <a:blip r:embed="rId4">
            <a:alphaModFix/>
          </a:blip>
          <a:stretch>
            <a:fillRect/>
          </a:stretch>
        </p:blipFill>
        <p:spPr>
          <a:xfrm>
            <a:off x="3127900" y="2790388"/>
            <a:ext cx="2381250" cy="2057400"/>
          </a:xfrm>
          <a:prstGeom prst="rect">
            <a:avLst/>
          </a:prstGeom>
          <a:noFill/>
          <a:ln>
            <a:noFill/>
          </a:ln>
        </p:spPr>
      </p:pic>
      <p:pic>
        <p:nvPicPr>
          <p:cNvPr id="246" name="Google Shape;246;p32"/>
          <p:cNvPicPr preferRelativeResize="0"/>
          <p:nvPr/>
        </p:nvPicPr>
        <p:blipFill>
          <a:blip r:embed="rId5">
            <a:alphaModFix/>
          </a:blip>
          <a:stretch>
            <a:fillRect/>
          </a:stretch>
        </p:blipFill>
        <p:spPr>
          <a:xfrm>
            <a:off x="5705825" y="3199740"/>
            <a:ext cx="3231550" cy="12387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729450" y="632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PSARO</a:t>
            </a:r>
            <a:endParaRPr/>
          </a:p>
        </p:txBody>
      </p:sp>
      <p:sp>
        <p:nvSpPr>
          <p:cNvPr id="252" name="Google Shape;252;p33"/>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As it </a:t>
            </a:r>
            <a:r>
              <a:rPr lang="es"/>
              <a:t>loses</a:t>
            </a:r>
            <a:r>
              <a:rPr lang="es"/>
              <a:t> his arms, he will switch from physical attacks to magic</a:t>
            </a:r>
            <a:endParaRPr/>
          </a:p>
          <a:p>
            <a:pPr indent="-311150" lvl="0" marL="457200" rtl="0" algn="l">
              <a:spcBef>
                <a:spcPts val="0"/>
              </a:spcBef>
              <a:spcAft>
                <a:spcPts val="0"/>
              </a:spcAft>
              <a:buSzPts val="1300"/>
              <a:buChar char="●"/>
            </a:pPr>
            <a:r>
              <a:rPr lang="es"/>
              <a:t>When it gains his body parts again, it will use physical attacks again</a:t>
            </a:r>
            <a:endParaRPr/>
          </a:p>
          <a:p>
            <a:pPr indent="-311150" lvl="0" marL="457200" rtl="0" algn="l">
              <a:spcBef>
                <a:spcPts val="0"/>
              </a:spcBef>
              <a:spcAft>
                <a:spcPts val="0"/>
              </a:spcAft>
              <a:buSzPts val="1300"/>
              <a:buChar char="●"/>
            </a:pPr>
            <a:r>
              <a:rPr lang="es"/>
              <a:t>When it turns to green, it unlocks the most dangerous magic </a:t>
            </a:r>
            <a:endParaRPr/>
          </a:p>
        </p:txBody>
      </p:sp>
      <p:pic>
        <p:nvPicPr>
          <p:cNvPr id="253" name="Google Shape;253;p33"/>
          <p:cNvPicPr preferRelativeResize="0"/>
          <p:nvPr/>
        </p:nvPicPr>
        <p:blipFill>
          <a:blip r:embed="rId3">
            <a:alphaModFix/>
          </a:blip>
          <a:stretch>
            <a:fillRect/>
          </a:stretch>
        </p:blipFill>
        <p:spPr>
          <a:xfrm>
            <a:off x="338350" y="2603888"/>
            <a:ext cx="1555600" cy="1211075"/>
          </a:xfrm>
          <a:prstGeom prst="rect">
            <a:avLst/>
          </a:prstGeom>
          <a:noFill/>
          <a:ln>
            <a:noFill/>
          </a:ln>
        </p:spPr>
      </p:pic>
      <p:pic>
        <p:nvPicPr>
          <p:cNvPr id="254" name="Google Shape;254;p33"/>
          <p:cNvPicPr preferRelativeResize="0"/>
          <p:nvPr/>
        </p:nvPicPr>
        <p:blipFill>
          <a:blip r:embed="rId4">
            <a:alphaModFix/>
          </a:blip>
          <a:stretch>
            <a:fillRect/>
          </a:stretch>
        </p:blipFill>
        <p:spPr>
          <a:xfrm>
            <a:off x="2027375" y="2483447"/>
            <a:ext cx="1364911" cy="1451950"/>
          </a:xfrm>
          <a:prstGeom prst="rect">
            <a:avLst/>
          </a:prstGeom>
          <a:noFill/>
          <a:ln>
            <a:noFill/>
          </a:ln>
        </p:spPr>
      </p:pic>
      <p:pic>
        <p:nvPicPr>
          <p:cNvPr id="255" name="Google Shape;255;p33"/>
          <p:cNvPicPr preferRelativeResize="0"/>
          <p:nvPr/>
        </p:nvPicPr>
        <p:blipFill>
          <a:blip r:embed="rId5">
            <a:alphaModFix/>
          </a:blip>
          <a:stretch>
            <a:fillRect/>
          </a:stretch>
        </p:blipFill>
        <p:spPr>
          <a:xfrm>
            <a:off x="3525700" y="2425350"/>
            <a:ext cx="1302775" cy="1568150"/>
          </a:xfrm>
          <a:prstGeom prst="rect">
            <a:avLst/>
          </a:prstGeom>
          <a:noFill/>
          <a:ln>
            <a:noFill/>
          </a:ln>
        </p:spPr>
      </p:pic>
      <p:pic>
        <p:nvPicPr>
          <p:cNvPr id="256" name="Google Shape;256;p33"/>
          <p:cNvPicPr preferRelativeResize="0"/>
          <p:nvPr/>
        </p:nvPicPr>
        <p:blipFill>
          <a:blip r:embed="rId6">
            <a:alphaModFix/>
          </a:blip>
          <a:stretch>
            <a:fillRect/>
          </a:stretch>
        </p:blipFill>
        <p:spPr>
          <a:xfrm>
            <a:off x="4828475" y="2644747"/>
            <a:ext cx="1548780" cy="1290650"/>
          </a:xfrm>
          <a:prstGeom prst="rect">
            <a:avLst/>
          </a:prstGeom>
          <a:noFill/>
          <a:ln>
            <a:noFill/>
          </a:ln>
        </p:spPr>
      </p:pic>
      <p:pic>
        <p:nvPicPr>
          <p:cNvPr id="257" name="Google Shape;257;p33"/>
          <p:cNvPicPr preferRelativeResize="0"/>
          <p:nvPr/>
        </p:nvPicPr>
        <p:blipFill>
          <a:blip r:embed="rId7">
            <a:alphaModFix/>
          </a:blip>
          <a:stretch>
            <a:fillRect/>
          </a:stretch>
        </p:blipFill>
        <p:spPr>
          <a:xfrm>
            <a:off x="338350" y="3814950"/>
            <a:ext cx="2038575" cy="1253950"/>
          </a:xfrm>
          <a:prstGeom prst="rect">
            <a:avLst/>
          </a:prstGeom>
          <a:noFill/>
          <a:ln>
            <a:noFill/>
          </a:ln>
        </p:spPr>
      </p:pic>
      <p:pic>
        <p:nvPicPr>
          <p:cNvPr id="258" name="Google Shape;258;p33"/>
          <p:cNvPicPr preferRelativeResize="0"/>
          <p:nvPr/>
        </p:nvPicPr>
        <p:blipFill>
          <a:blip r:embed="rId8">
            <a:alphaModFix/>
          </a:blip>
          <a:stretch>
            <a:fillRect/>
          </a:stretch>
        </p:blipFill>
        <p:spPr>
          <a:xfrm>
            <a:off x="2584378" y="3935407"/>
            <a:ext cx="1987625" cy="1184264"/>
          </a:xfrm>
          <a:prstGeom prst="rect">
            <a:avLst/>
          </a:prstGeom>
          <a:noFill/>
          <a:ln>
            <a:noFill/>
          </a:ln>
        </p:spPr>
      </p:pic>
      <p:pic>
        <p:nvPicPr>
          <p:cNvPr id="259" name="Google Shape;259;p33"/>
          <p:cNvPicPr preferRelativeResize="0"/>
          <p:nvPr/>
        </p:nvPicPr>
        <p:blipFill>
          <a:blip r:embed="rId9">
            <a:alphaModFix/>
          </a:blip>
          <a:stretch>
            <a:fillRect/>
          </a:stretch>
        </p:blipFill>
        <p:spPr>
          <a:xfrm>
            <a:off x="4961901" y="3814950"/>
            <a:ext cx="1623796" cy="1304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677800" y="632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CALASMOS</a:t>
            </a:r>
            <a:endParaRPr/>
          </a:p>
        </p:txBody>
      </p:sp>
      <p:sp>
        <p:nvSpPr>
          <p:cNvPr id="265" name="Google Shape;265;p34"/>
          <p:cNvSpPr txBox="1"/>
          <p:nvPr>
            <p:ph idx="1" type="body"/>
          </p:nvPr>
        </p:nvSpPr>
        <p:spPr>
          <a:xfrm>
            <a:off x="727650" y="16656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If the player uses a specific item during the fight, Calasmos will </a:t>
            </a:r>
            <a:r>
              <a:rPr lang="es"/>
              <a:t>lose defenses and the capacity of doing certain skills</a:t>
            </a:r>
            <a:r>
              <a:rPr lang="es"/>
              <a:t> </a:t>
            </a:r>
            <a:endParaRPr/>
          </a:p>
          <a:p>
            <a:pPr indent="-311150" lvl="0" marL="457200" rtl="0" algn="l">
              <a:spcBef>
                <a:spcPts val="0"/>
              </a:spcBef>
              <a:spcAft>
                <a:spcPts val="0"/>
              </a:spcAft>
              <a:buSzPts val="1300"/>
              <a:buChar char="●"/>
            </a:pPr>
            <a:r>
              <a:rPr lang="es"/>
              <a:t>This is only transmitted to the player through the storyline, no tips during the encounter</a:t>
            </a:r>
            <a:endParaRPr/>
          </a:p>
        </p:txBody>
      </p:sp>
      <p:pic>
        <p:nvPicPr>
          <p:cNvPr id="266" name="Google Shape;266;p34"/>
          <p:cNvPicPr preferRelativeResize="0"/>
          <p:nvPr/>
        </p:nvPicPr>
        <p:blipFill>
          <a:blip r:embed="rId3">
            <a:alphaModFix/>
          </a:blip>
          <a:stretch>
            <a:fillRect/>
          </a:stretch>
        </p:blipFill>
        <p:spPr>
          <a:xfrm>
            <a:off x="841275" y="2926600"/>
            <a:ext cx="3372427" cy="1897001"/>
          </a:xfrm>
          <a:prstGeom prst="rect">
            <a:avLst/>
          </a:prstGeom>
          <a:noFill/>
          <a:ln>
            <a:noFill/>
          </a:ln>
        </p:spPr>
      </p:pic>
      <p:pic>
        <p:nvPicPr>
          <p:cNvPr id="267" name="Google Shape;267;p34"/>
          <p:cNvPicPr preferRelativeResize="0"/>
          <p:nvPr/>
        </p:nvPicPr>
        <p:blipFill>
          <a:blip r:embed="rId4">
            <a:alphaModFix/>
          </a:blip>
          <a:stretch>
            <a:fillRect/>
          </a:stretch>
        </p:blipFill>
        <p:spPr>
          <a:xfrm>
            <a:off x="5461943" y="2815893"/>
            <a:ext cx="2655799" cy="211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5"/>
          <p:cNvSpPr txBox="1"/>
          <p:nvPr>
            <p:ph type="title"/>
          </p:nvPr>
        </p:nvSpPr>
        <p:spPr>
          <a:xfrm>
            <a:off x="714700" y="126350"/>
            <a:ext cx="62664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THANKS FOR YOUR ATTENTION</a:t>
            </a:r>
            <a:endParaRPr/>
          </a:p>
        </p:txBody>
      </p:sp>
      <p:pic>
        <p:nvPicPr>
          <p:cNvPr id="273" name="Google Shape;273;p35"/>
          <p:cNvPicPr preferRelativeResize="0"/>
          <p:nvPr/>
        </p:nvPicPr>
        <p:blipFill>
          <a:blip r:embed="rId3">
            <a:alphaModFix/>
          </a:blip>
          <a:stretch>
            <a:fillRect/>
          </a:stretch>
        </p:blipFill>
        <p:spPr>
          <a:xfrm>
            <a:off x="4914725" y="1555350"/>
            <a:ext cx="3556924" cy="3506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658075" y="625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AGGRESSIVE</a:t>
            </a:r>
            <a:endParaRPr/>
          </a:p>
        </p:txBody>
      </p:sp>
      <p:sp>
        <p:nvSpPr>
          <p:cNvPr id="98" name="Google Shape;98;p15"/>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 and damage</a:t>
            </a:r>
            <a:endParaRPr/>
          </a:p>
          <a:p>
            <a:pPr indent="-311150" lvl="0" marL="457200" rtl="0" algn="l">
              <a:spcBef>
                <a:spcPts val="0"/>
              </a:spcBef>
              <a:spcAft>
                <a:spcPts val="0"/>
              </a:spcAft>
              <a:buSzPts val="1300"/>
              <a:buChar char="●"/>
            </a:pPr>
            <a:r>
              <a:rPr lang="es"/>
              <a:t>This type of enemy will just attack the player</a:t>
            </a:r>
            <a:endParaRPr/>
          </a:p>
          <a:p>
            <a:pPr indent="-311150" lvl="0" marL="457200" rtl="0" algn="l">
              <a:spcBef>
                <a:spcPts val="0"/>
              </a:spcBef>
              <a:spcAft>
                <a:spcPts val="0"/>
              </a:spcAft>
              <a:buSzPts val="1300"/>
              <a:buChar char="●"/>
            </a:pPr>
            <a:r>
              <a:rPr lang="es"/>
              <a:t>No priority (Random Target)</a:t>
            </a:r>
            <a:endParaRPr/>
          </a:p>
          <a:p>
            <a:pPr indent="0" lvl="0" marL="457200" rtl="0" algn="l">
              <a:spcBef>
                <a:spcPts val="1200"/>
              </a:spcBef>
              <a:spcAft>
                <a:spcPts val="1200"/>
              </a:spcAft>
              <a:buNone/>
            </a:pPr>
            <a:r>
              <a:t/>
            </a:r>
            <a:endParaRPr/>
          </a:p>
        </p:txBody>
      </p:sp>
      <p:pic>
        <p:nvPicPr>
          <p:cNvPr id="99" name="Google Shape;99;p15"/>
          <p:cNvPicPr preferRelativeResize="0"/>
          <p:nvPr/>
        </p:nvPicPr>
        <p:blipFill>
          <a:blip r:embed="rId3">
            <a:alphaModFix/>
          </a:blip>
          <a:stretch>
            <a:fillRect/>
          </a:stretch>
        </p:blipFill>
        <p:spPr>
          <a:xfrm>
            <a:off x="658075" y="2571750"/>
            <a:ext cx="3082650" cy="1981125"/>
          </a:xfrm>
          <a:prstGeom prst="rect">
            <a:avLst/>
          </a:prstGeom>
          <a:noFill/>
          <a:ln>
            <a:noFill/>
          </a:ln>
        </p:spPr>
      </p:pic>
      <p:pic>
        <p:nvPicPr>
          <p:cNvPr id="100" name="Google Shape;100;p15"/>
          <p:cNvPicPr preferRelativeResize="0"/>
          <p:nvPr/>
        </p:nvPicPr>
        <p:blipFill>
          <a:blip r:embed="rId4">
            <a:alphaModFix/>
          </a:blip>
          <a:stretch>
            <a:fillRect/>
          </a:stretch>
        </p:blipFill>
        <p:spPr>
          <a:xfrm>
            <a:off x="6306355" y="2571750"/>
            <a:ext cx="2773570" cy="1981125"/>
          </a:xfrm>
          <a:prstGeom prst="rect">
            <a:avLst/>
          </a:prstGeom>
          <a:noFill/>
          <a:ln>
            <a:noFill/>
          </a:ln>
        </p:spPr>
      </p:pic>
      <p:pic>
        <p:nvPicPr>
          <p:cNvPr id="101" name="Google Shape;101;p15"/>
          <p:cNvPicPr preferRelativeResize="0"/>
          <p:nvPr/>
        </p:nvPicPr>
        <p:blipFill>
          <a:blip r:embed="rId5">
            <a:alphaModFix/>
          </a:blip>
          <a:stretch>
            <a:fillRect/>
          </a:stretch>
        </p:blipFill>
        <p:spPr>
          <a:xfrm>
            <a:off x="3931625" y="2350288"/>
            <a:ext cx="2183825" cy="2424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7650" y="63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ANTI-TANK</a:t>
            </a:r>
            <a:endParaRPr/>
          </a:p>
        </p:txBody>
      </p:sp>
      <p:sp>
        <p:nvSpPr>
          <p:cNvPr id="107" name="Google Shape;107;p16"/>
          <p:cNvSpPr txBox="1"/>
          <p:nvPr>
            <p:ph idx="1" type="body"/>
          </p:nvPr>
        </p:nvSpPr>
        <p:spPr>
          <a:xfrm>
            <a:off x="727650" y="13861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life pool and strong attacks</a:t>
            </a:r>
            <a:endParaRPr/>
          </a:p>
          <a:p>
            <a:pPr indent="-311150" lvl="0" marL="457200" rtl="0" algn="l">
              <a:spcBef>
                <a:spcPts val="0"/>
              </a:spcBef>
              <a:spcAft>
                <a:spcPts val="0"/>
              </a:spcAft>
              <a:buSzPts val="1300"/>
              <a:buChar char="●"/>
            </a:pPr>
            <a:r>
              <a:rPr lang="es"/>
              <a:t>Usually targets characters with more hp/</a:t>
            </a:r>
            <a:r>
              <a:rPr lang="es"/>
              <a:t>defense</a:t>
            </a:r>
            <a:r>
              <a:rPr lang="es"/>
              <a:t> (but not always)</a:t>
            </a:r>
            <a:endParaRPr/>
          </a:p>
          <a:p>
            <a:pPr indent="-311150" lvl="0" marL="457200" rtl="0" algn="l">
              <a:spcBef>
                <a:spcPts val="0"/>
              </a:spcBef>
              <a:spcAft>
                <a:spcPts val="0"/>
              </a:spcAft>
              <a:buSzPts val="1300"/>
              <a:buChar char="●"/>
            </a:pPr>
            <a:r>
              <a:rPr lang="es"/>
              <a:t>Usually are weak against some type of altered state</a:t>
            </a:r>
            <a:endParaRPr/>
          </a:p>
        </p:txBody>
      </p:sp>
      <p:pic>
        <p:nvPicPr>
          <p:cNvPr id="108" name="Google Shape;108;p16"/>
          <p:cNvPicPr preferRelativeResize="0"/>
          <p:nvPr/>
        </p:nvPicPr>
        <p:blipFill>
          <a:blip r:embed="rId3">
            <a:alphaModFix/>
          </a:blip>
          <a:stretch>
            <a:fillRect/>
          </a:stretch>
        </p:blipFill>
        <p:spPr>
          <a:xfrm>
            <a:off x="556372" y="2807438"/>
            <a:ext cx="1706500" cy="1698925"/>
          </a:xfrm>
          <a:prstGeom prst="rect">
            <a:avLst/>
          </a:prstGeom>
          <a:noFill/>
          <a:ln>
            <a:noFill/>
          </a:ln>
        </p:spPr>
      </p:pic>
      <p:pic>
        <p:nvPicPr>
          <p:cNvPr id="109" name="Google Shape;109;p16"/>
          <p:cNvPicPr preferRelativeResize="0"/>
          <p:nvPr/>
        </p:nvPicPr>
        <p:blipFill>
          <a:blip r:embed="rId4">
            <a:alphaModFix/>
          </a:blip>
          <a:stretch>
            <a:fillRect/>
          </a:stretch>
        </p:blipFill>
        <p:spPr>
          <a:xfrm>
            <a:off x="2309825" y="2744925"/>
            <a:ext cx="1601975" cy="1823949"/>
          </a:xfrm>
          <a:prstGeom prst="rect">
            <a:avLst/>
          </a:prstGeom>
          <a:noFill/>
          <a:ln>
            <a:noFill/>
          </a:ln>
        </p:spPr>
      </p:pic>
      <p:pic>
        <p:nvPicPr>
          <p:cNvPr id="110" name="Google Shape;110;p16"/>
          <p:cNvPicPr preferRelativeResize="0"/>
          <p:nvPr/>
        </p:nvPicPr>
        <p:blipFill>
          <a:blip r:embed="rId5">
            <a:alphaModFix/>
          </a:blip>
          <a:stretch>
            <a:fillRect/>
          </a:stretch>
        </p:blipFill>
        <p:spPr>
          <a:xfrm>
            <a:off x="3842524" y="2744925"/>
            <a:ext cx="2294855" cy="1823950"/>
          </a:xfrm>
          <a:prstGeom prst="rect">
            <a:avLst/>
          </a:prstGeom>
          <a:noFill/>
          <a:ln>
            <a:noFill/>
          </a:ln>
        </p:spPr>
      </p:pic>
      <p:pic>
        <p:nvPicPr>
          <p:cNvPr id="111" name="Google Shape;111;p16"/>
          <p:cNvPicPr preferRelativeResize="0"/>
          <p:nvPr/>
        </p:nvPicPr>
        <p:blipFill>
          <a:blip r:embed="rId6">
            <a:alphaModFix/>
          </a:blip>
          <a:stretch>
            <a:fillRect/>
          </a:stretch>
        </p:blipFill>
        <p:spPr>
          <a:xfrm>
            <a:off x="6206647" y="2931549"/>
            <a:ext cx="2849676" cy="1637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729450" y="599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TANK</a:t>
            </a:r>
            <a:endParaRPr/>
          </a:p>
        </p:txBody>
      </p:sp>
      <p:sp>
        <p:nvSpPr>
          <p:cNvPr id="117" name="Google Shape;117;p17"/>
          <p:cNvSpPr txBox="1"/>
          <p:nvPr>
            <p:ph idx="1" type="body"/>
          </p:nvPr>
        </p:nvSpPr>
        <p:spPr>
          <a:xfrm>
            <a:off x="729450" y="12909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life pool/defensive skills</a:t>
            </a:r>
            <a:endParaRPr/>
          </a:p>
          <a:p>
            <a:pPr indent="-311150" lvl="0" marL="457200" rtl="0" algn="l">
              <a:spcBef>
                <a:spcPts val="0"/>
              </a:spcBef>
              <a:spcAft>
                <a:spcPts val="0"/>
              </a:spcAft>
              <a:buSzPts val="1300"/>
              <a:buChar char="●"/>
            </a:pPr>
            <a:r>
              <a:rPr lang="es"/>
              <a:t>Some might have skills that focus attacks on them</a:t>
            </a:r>
            <a:endParaRPr/>
          </a:p>
        </p:txBody>
      </p:sp>
      <p:pic>
        <p:nvPicPr>
          <p:cNvPr id="118" name="Google Shape;118;p17"/>
          <p:cNvPicPr preferRelativeResize="0"/>
          <p:nvPr/>
        </p:nvPicPr>
        <p:blipFill>
          <a:blip r:embed="rId3">
            <a:alphaModFix/>
          </a:blip>
          <a:stretch>
            <a:fillRect/>
          </a:stretch>
        </p:blipFill>
        <p:spPr>
          <a:xfrm>
            <a:off x="1125675" y="2251375"/>
            <a:ext cx="2528451" cy="2528451"/>
          </a:xfrm>
          <a:prstGeom prst="rect">
            <a:avLst/>
          </a:prstGeom>
          <a:noFill/>
          <a:ln>
            <a:noFill/>
          </a:ln>
        </p:spPr>
      </p:pic>
      <p:pic>
        <p:nvPicPr>
          <p:cNvPr id="119" name="Google Shape;119;p17"/>
          <p:cNvPicPr preferRelativeResize="0"/>
          <p:nvPr/>
        </p:nvPicPr>
        <p:blipFill>
          <a:blip r:embed="rId4">
            <a:alphaModFix/>
          </a:blip>
          <a:stretch>
            <a:fillRect/>
          </a:stretch>
        </p:blipFill>
        <p:spPr>
          <a:xfrm>
            <a:off x="3654125" y="2105583"/>
            <a:ext cx="2758775" cy="2729217"/>
          </a:xfrm>
          <a:prstGeom prst="rect">
            <a:avLst/>
          </a:prstGeom>
          <a:noFill/>
          <a:ln>
            <a:noFill/>
          </a:ln>
        </p:spPr>
      </p:pic>
      <p:pic>
        <p:nvPicPr>
          <p:cNvPr id="120" name="Google Shape;120;p17"/>
          <p:cNvPicPr preferRelativeResize="0"/>
          <p:nvPr/>
        </p:nvPicPr>
        <p:blipFill>
          <a:blip r:embed="rId5">
            <a:alphaModFix/>
          </a:blip>
          <a:stretch>
            <a:fillRect/>
          </a:stretch>
        </p:blipFill>
        <p:spPr>
          <a:xfrm>
            <a:off x="6529425" y="2251375"/>
            <a:ext cx="2183375" cy="2729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729450" y="634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ASSASSIN</a:t>
            </a:r>
            <a:endParaRPr/>
          </a:p>
        </p:txBody>
      </p:sp>
      <p:sp>
        <p:nvSpPr>
          <p:cNvPr id="126" name="Google Shape;126;p18"/>
          <p:cNvSpPr txBox="1"/>
          <p:nvPr>
            <p:ph idx="1" type="body"/>
          </p:nvPr>
        </p:nvSpPr>
        <p:spPr>
          <a:xfrm>
            <a:off x="729450" y="130822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damage</a:t>
            </a:r>
            <a:endParaRPr/>
          </a:p>
          <a:p>
            <a:pPr indent="-311150" lvl="0" marL="457200" rtl="0" algn="l">
              <a:spcBef>
                <a:spcPts val="0"/>
              </a:spcBef>
              <a:spcAft>
                <a:spcPts val="0"/>
              </a:spcAft>
              <a:buSzPts val="1300"/>
              <a:buChar char="●"/>
            </a:pPr>
            <a:r>
              <a:rPr lang="es"/>
              <a:t>They usually use single-target attacks</a:t>
            </a:r>
            <a:endParaRPr/>
          </a:p>
          <a:p>
            <a:pPr indent="-311150" lvl="0" marL="457200" rtl="0" algn="l">
              <a:spcBef>
                <a:spcPts val="0"/>
              </a:spcBef>
              <a:spcAft>
                <a:spcPts val="0"/>
              </a:spcAft>
              <a:buSzPts val="1300"/>
              <a:buChar char="●"/>
            </a:pPr>
            <a:r>
              <a:rPr lang="es"/>
              <a:t>They usually focus low hp/defense characters </a:t>
            </a:r>
            <a:endParaRPr/>
          </a:p>
        </p:txBody>
      </p:sp>
      <p:pic>
        <p:nvPicPr>
          <p:cNvPr id="127" name="Google Shape;127;p18"/>
          <p:cNvPicPr preferRelativeResize="0"/>
          <p:nvPr/>
        </p:nvPicPr>
        <p:blipFill>
          <a:blip r:embed="rId3">
            <a:alphaModFix/>
          </a:blip>
          <a:stretch>
            <a:fillRect/>
          </a:stretch>
        </p:blipFill>
        <p:spPr>
          <a:xfrm>
            <a:off x="675400" y="2571750"/>
            <a:ext cx="2069525" cy="2452375"/>
          </a:xfrm>
          <a:prstGeom prst="rect">
            <a:avLst/>
          </a:prstGeom>
          <a:noFill/>
          <a:ln>
            <a:noFill/>
          </a:ln>
        </p:spPr>
      </p:pic>
      <p:pic>
        <p:nvPicPr>
          <p:cNvPr id="128" name="Google Shape;128;p18"/>
          <p:cNvPicPr preferRelativeResize="0"/>
          <p:nvPr/>
        </p:nvPicPr>
        <p:blipFill>
          <a:blip r:embed="rId4">
            <a:alphaModFix/>
          </a:blip>
          <a:stretch>
            <a:fillRect/>
          </a:stretch>
        </p:blipFill>
        <p:spPr>
          <a:xfrm>
            <a:off x="2784754" y="2528450"/>
            <a:ext cx="3136270" cy="2571750"/>
          </a:xfrm>
          <a:prstGeom prst="rect">
            <a:avLst/>
          </a:prstGeom>
          <a:noFill/>
          <a:ln>
            <a:noFill/>
          </a:ln>
        </p:spPr>
      </p:pic>
      <p:pic>
        <p:nvPicPr>
          <p:cNvPr id="129" name="Google Shape;129;p18"/>
          <p:cNvPicPr preferRelativeResize="0"/>
          <p:nvPr/>
        </p:nvPicPr>
        <p:blipFill>
          <a:blip r:embed="rId5">
            <a:alphaModFix/>
          </a:blip>
          <a:stretch>
            <a:fillRect/>
          </a:stretch>
        </p:blipFill>
        <p:spPr>
          <a:xfrm>
            <a:off x="6007050" y="2439473"/>
            <a:ext cx="2660726" cy="2660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727650" y="625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CASTER</a:t>
            </a:r>
            <a:endParaRPr/>
          </a:p>
        </p:txBody>
      </p:sp>
      <p:sp>
        <p:nvSpPr>
          <p:cNvPr id="135" name="Google Shape;135;p19"/>
          <p:cNvSpPr txBox="1"/>
          <p:nvPr>
            <p:ph idx="1" type="body"/>
          </p:nvPr>
        </p:nvSpPr>
        <p:spPr>
          <a:xfrm>
            <a:off x="311700" y="1375125"/>
            <a:ext cx="85206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High damage and low life pool</a:t>
            </a:r>
            <a:endParaRPr/>
          </a:p>
          <a:p>
            <a:pPr indent="-311150" lvl="0" marL="457200" rtl="0" algn="l">
              <a:spcBef>
                <a:spcPts val="0"/>
              </a:spcBef>
              <a:spcAft>
                <a:spcPts val="0"/>
              </a:spcAft>
              <a:buSzPts val="1300"/>
              <a:buChar char="●"/>
            </a:pPr>
            <a:r>
              <a:rPr lang="es"/>
              <a:t>They usually use multi-target skills</a:t>
            </a:r>
            <a:endParaRPr/>
          </a:p>
        </p:txBody>
      </p:sp>
      <p:pic>
        <p:nvPicPr>
          <p:cNvPr id="136" name="Google Shape;136;p19"/>
          <p:cNvPicPr preferRelativeResize="0"/>
          <p:nvPr/>
        </p:nvPicPr>
        <p:blipFill>
          <a:blip r:embed="rId3">
            <a:alphaModFix/>
          </a:blip>
          <a:stretch>
            <a:fillRect/>
          </a:stretch>
        </p:blipFill>
        <p:spPr>
          <a:xfrm>
            <a:off x="915075" y="2523525"/>
            <a:ext cx="1753100" cy="2191350"/>
          </a:xfrm>
          <a:prstGeom prst="rect">
            <a:avLst/>
          </a:prstGeom>
          <a:noFill/>
          <a:ln>
            <a:noFill/>
          </a:ln>
        </p:spPr>
      </p:pic>
      <p:pic>
        <p:nvPicPr>
          <p:cNvPr id="137" name="Google Shape;137;p19"/>
          <p:cNvPicPr preferRelativeResize="0"/>
          <p:nvPr/>
        </p:nvPicPr>
        <p:blipFill>
          <a:blip r:embed="rId4">
            <a:alphaModFix/>
          </a:blip>
          <a:stretch>
            <a:fillRect/>
          </a:stretch>
        </p:blipFill>
        <p:spPr>
          <a:xfrm>
            <a:off x="3528525" y="2523525"/>
            <a:ext cx="1753100" cy="2191350"/>
          </a:xfrm>
          <a:prstGeom prst="rect">
            <a:avLst/>
          </a:prstGeom>
          <a:noFill/>
          <a:ln>
            <a:noFill/>
          </a:ln>
        </p:spPr>
      </p:pic>
      <p:pic>
        <p:nvPicPr>
          <p:cNvPr id="138" name="Google Shape;138;p19"/>
          <p:cNvPicPr preferRelativeResize="0"/>
          <p:nvPr/>
        </p:nvPicPr>
        <p:blipFill>
          <a:blip r:embed="rId5">
            <a:alphaModFix/>
          </a:blip>
          <a:stretch>
            <a:fillRect/>
          </a:stretch>
        </p:blipFill>
        <p:spPr>
          <a:xfrm>
            <a:off x="5979275" y="2523525"/>
            <a:ext cx="2277546" cy="207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29450" y="608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SUPPORT</a:t>
            </a:r>
            <a:endParaRPr/>
          </a:p>
        </p:txBody>
      </p:sp>
      <p:sp>
        <p:nvSpPr>
          <p:cNvPr id="144" name="Google Shape;144;p20"/>
          <p:cNvSpPr txBox="1"/>
          <p:nvPr>
            <p:ph idx="1" type="body"/>
          </p:nvPr>
        </p:nvSpPr>
        <p:spPr>
          <a:xfrm>
            <a:off x="729450" y="140345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a:t>
            </a:r>
            <a:endParaRPr/>
          </a:p>
          <a:p>
            <a:pPr indent="-311150" lvl="0" marL="457200" rtl="0" algn="l">
              <a:spcBef>
                <a:spcPts val="0"/>
              </a:spcBef>
              <a:spcAft>
                <a:spcPts val="0"/>
              </a:spcAft>
              <a:buSzPts val="1300"/>
              <a:buChar char="●"/>
            </a:pPr>
            <a:r>
              <a:rPr lang="es"/>
              <a:t>They heal and buff other enemies</a:t>
            </a:r>
            <a:endParaRPr/>
          </a:p>
          <a:p>
            <a:pPr indent="-311150" lvl="0" marL="457200" rtl="0" algn="l">
              <a:spcBef>
                <a:spcPts val="0"/>
              </a:spcBef>
              <a:spcAft>
                <a:spcPts val="0"/>
              </a:spcAft>
              <a:buSzPts val="1300"/>
              <a:buChar char="●"/>
            </a:pPr>
            <a:r>
              <a:rPr lang="es"/>
              <a:t>They almost never attack</a:t>
            </a:r>
            <a:endParaRPr/>
          </a:p>
        </p:txBody>
      </p:sp>
      <p:pic>
        <p:nvPicPr>
          <p:cNvPr id="145" name="Google Shape;145;p20"/>
          <p:cNvPicPr preferRelativeResize="0"/>
          <p:nvPr/>
        </p:nvPicPr>
        <p:blipFill>
          <a:blip r:embed="rId3">
            <a:alphaModFix/>
          </a:blip>
          <a:stretch>
            <a:fillRect/>
          </a:stretch>
        </p:blipFill>
        <p:spPr>
          <a:xfrm>
            <a:off x="1106100" y="2692300"/>
            <a:ext cx="1524324" cy="2282450"/>
          </a:xfrm>
          <a:prstGeom prst="rect">
            <a:avLst/>
          </a:prstGeom>
          <a:noFill/>
          <a:ln>
            <a:noFill/>
          </a:ln>
        </p:spPr>
      </p:pic>
      <p:pic>
        <p:nvPicPr>
          <p:cNvPr id="146" name="Google Shape;146;p20"/>
          <p:cNvPicPr preferRelativeResize="0"/>
          <p:nvPr/>
        </p:nvPicPr>
        <p:blipFill>
          <a:blip r:embed="rId4">
            <a:alphaModFix/>
          </a:blip>
          <a:stretch>
            <a:fillRect/>
          </a:stretch>
        </p:blipFill>
        <p:spPr>
          <a:xfrm>
            <a:off x="3334871" y="2846200"/>
            <a:ext cx="2820929" cy="1974650"/>
          </a:xfrm>
          <a:prstGeom prst="rect">
            <a:avLst/>
          </a:prstGeom>
          <a:noFill/>
          <a:ln>
            <a:noFill/>
          </a:ln>
        </p:spPr>
      </p:pic>
      <p:pic>
        <p:nvPicPr>
          <p:cNvPr id="147" name="Google Shape;147;p20"/>
          <p:cNvPicPr preferRelativeResize="0"/>
          <p:nvPr/>
        </p:nvPicPr>
        <p:blipFill>
          <a:blip r:embed="rId5">
            <a:alphaModFix/>
          </a:blip>
          <a:stretch>
            <a:fillRect/>
          </a:stretch>
        </p:blipFill>
        <p:spPr>
          <a:xfrm>
            <a:off x="6375615" y="2846200"/>
            <a:ext cx="2496935" cy="1854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29450" y="608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SPAWNER</a:t>
            </a:r>
            <a:endParaRPr/>
          </a:p>
        </p:txBody>
      </p:sp>
      <p:sp>
        <p:nvSpPr>
          <p:cNvPr id="153" name="Google Shape;153;p21"/>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s"/>
              <a:t>Low life pool</a:t>
            </a:r>
            <a:endParaRPr/>
          </a:p>
          <a:p>
            <a:pPr indent="-311150" lvl="0" marL="457200" rtl="0" algn="l">
              <a:spcBef>
                <a:spcPts val="0"/>
              </a:spcBef>
              <a:spcAft>
                <a:spcPts val="0"/>
              </a:spcAft>
              <a:buSzPts val="1300"/>
              <a:buChar char="●"/>
            </a:pPr>
            <a:r>
              <a:rPr lang="es"/>
              <a:t>They call more monsters into battle</a:t>
            </a:r>
            <a:endParaRPr/>
          </a:p>
          <a:p>
            <a:pPr indent="-311150" lvl="0" marL="457200" rtl="0" algn="l">
              <a:spcBef>
                <a:spcPts val="0"/>
              </a:spcBef>
              <a:spcAft>
                <a:spcPts val="0"/>
              </a:spcAft>
              <a:buSzPts val="1300"/>
              <a:buChar char="●"/>
            </a:pPr>
            <a:r>
              <a:rPr lang="es"/>
              <a:t>They don’t usually attack unless the battle is full</a:t>
            </a:r>
            <a:endParaRPr/>
          </a:p>
        </p:txBody>
      </p:sp>
      <p:pic>
        <p:nvPicPr>
          <p:cNvPr id="154" name="Google Shape;154;p21"/>
          <p:cNvPicPr preferRelativeResize="0"/>
          <p:nvPr/>
        </p:nvPicPr>
        <p:blipFill>
          <a:blip r:embed="rId3">
            <a:alphaModFix/>
          </a:blip>
          <a:stretch>
            <a:fillRect/>
          </a:stretch>
        </p:blipFill>
        <p:spPr>
          <a:xfrm>
            <a:off x="356124" y="2636050"/>
            <a:ext cx="1831325" cy="2234200"/>
          </a:xfrm>
          <a:prstGeom prst="rect">
            <a:avLst/>
          </a:prstGeom>
          <a:noFill/>
          <a:ln>
            <a:noFill/>
          </a:ln>
        </p:spPr>
      </p:pic>
      <p:pic>
        <p:nvPicPr>
          <p:cNvPr id="155" name="Google Shape;155;p21"/>
          <p:cNvPicPr preferRelativeResize="0"/>
          <p:nvPr/>
        </p:nvPicPr>
        <p:blipFill>
          <a:blip r:embed="rId4">
            <a:alphaModFix/>
          </a:blip>
          <a:stretch>
            <a:fillRect/>
          </a:stretch>
        </p:blipFill>
        <p:spPr>
          <a:xfrm>
            <a:off x="2228725" y="2608588"/>
            <a:ext cx="1831325" cy="2289150"/>
          </a:xfrm>
          <a:prstGeom prst="rect">
            <a:avLst/>
          </a:prstGeom>
          <a:noFill/>
          <a:ln>
            <a:noFill/>
          </a:ln>
        </p:spPr>
      </p:pic>
      <p:pic>
        <p:nvPicPr>
          <p:cNvPr id="156" name="Google Shape;156;p21"/>
          <p:cNvPicPr preferRelativeResize="0"/>
          <p:nvPr/>
        </p:nvPicPr>
        <p:blipFill>
          <a:blip r:embed="rId5">
            <a:alphaModFix/>
          </a:blip>
          <a:stretch>
            <a:fillRect/>
          </a:stretch>
        </p:blipFill>
        <p:spPr>
          <a:xfrm>
            <a:off x="4226302" y="2452975"/>
            <a:ext cx="2080260" cy="2600325"/>
          </a:xfrm>
          <a:prstGeom prst="rect">
            <a:avLst/>
          </a:prstGeom>
          <a:noFill/>
          <a:ln>
            <a:noFill/>
          </a:ln>
        </p:spPr>
      </p:pic>
      <p:pic>
        <p:nvPicPr>
          <p:cNvPr id="157" name="Google Shape;157;p21"/>
          <p:cNvPicPr preferRelativeResize="0"/>
          <p:nvPr/>
        </p:nvPicPr>
        <p:blipFill>
          <a:blip r:embed="rId6">
            <a:alphaModFix/>
          </a:blip>
          <a:stretch>
            <a:fillRect/>
          </a:stretch>
        </p:blipFill>
        <p:spPr>
          <a:xfrm>
            <a:off x="6505025" y="2663550"/>
            <a:ext cx="2464187" cy="223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